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2" r:id="rId6"/>
    <p:sldId id="265" r:id="rId7"/>
    <p:sldId id="277" r:id="rId8"/>
    <p:sldId id="263" r:id="rId9"/>
    <p:sldId id="267" r:id="rId10"/>
    <p:sldId id="268" r:id="rId11"/>
    <p:sldId id="269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22AB74-1568-1C0D-10EE-63A9D0A7B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5064E6-E74A-9034-AAAA-66BD27C16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F09D15-C90C-1B36-5A5E-85771CD6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3B8-71F9-433F-A40F-C29A42DB6A4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EE84A7-E9CF-53BC-3D32-0E9AAF21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A161AF-005B-96CD-7391-2275D88E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D4-0293-42EA-8FD7-012408019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458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2E1D78-DBA5-4E76-F9F2-CD17C0D2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C66F47-8DA8-A0B0-5299-869E11502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65B7D4-32E1-CC7E-E4E8-896B4393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3B8-71F9-433F-A40F-C29A42DB6A4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1A62C7-5080-7D26-7092-16A5A09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7720FD-DD55-A66F-445C-224E3D13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D4-0293-42EA-8FD7-012408019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93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8AA2BF3-09E9-71D4-35AD-29A6B55DB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CC02176-F5C0-4CF6-0335-814633CB7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227D13-FB7F-A109-B3FB-B32002E8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3B8-71F9-433F-A40F-C29A42DB6A4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6DE746-79CE-1D0E-3383-148B3386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1920A3-B04E-40CD-1AD8-8501B0D2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D4-0293-42EA-8FD7-012408019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798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59ACD7-514B-0B2B-C07E-823AAFFA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E7C640-1CD2-15B2-6B48-53CCD8B14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B6335E-E509-1E79-533F-D5AEF7B7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3B8-71F9-433F-A40F-C29A42DB6A4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F8AF19-53F6-54BC-011A-4AA6D557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3FFE96-AEFA-7D1F-5850-15119A97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D4-0293-42EA-8FD7-012408019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3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36A174-8CC6-3B3E-833C-E7D673CA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50A8812-12FF-20C9-2F6E-02285533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0E28A9-2A28-E8A8-03D5-03BFAF08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3B8-71F9-433F-A40F-C29A42DB6A4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154CDE-6E4B-420E-6CDE-BEECA7CC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201C43-65D0-F0CD-D242-B56EA5DD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D4-0293-42EA-8FD7-012408019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7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698E8-E54C-1B9F-18B2-A4C7A95E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D309EB-19BD-6E63-EA85-B532126A8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6AAFA5-E78B-B401-CEDF-B2565FB7E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710936-039B-B884-9412-CB893629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3B8-71F9-433F-A40F-C29A42DB6A4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E2E9341-D70E-A62E-1D06-D60C4A20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BCF7A36-9E5C-C4ED-4A23-9597EA3D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D4-0293-42EA-8FD7-012408019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54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0D6287-9467-1FC4-098E-CFA7E9D0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961112-8A6A-F5BF-1E42-E048248B3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CF8A90-06FF-6F9F-80BD-9B72156C1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9EB746C-7F8E-2C92-894B-DD40FFD77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424C21D-F9A4-4B82-090D-56C4E3304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EEF5444-63E1-4F85-3F58-1E79DAF7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3B8-71F9-433F-A40F-C29A42DB6A4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B29364A-BBBD-359D-53B5-DC6A3B68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41C41A3-5829-1F96-E6E6-34AB541C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D4-0293-42EA-8FD7-012408019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7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909F91-2FF1-F748-ADB6-8C2BA669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22B7B81-BBAC-827A-22C5-12AE3463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3B8-71F9-433F-A40F-C29A42DB6A4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BD57972-C364-C9FF-7562-DADD40D6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70F0776-97F2-6988-6BC7-35CFE4EC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D4-0293-42EA-8FD7-012408019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46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C8299D1-0B0D-01ED-E35D-E02139E6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3B8-71F9-433F-A40F-C29A42DB6A4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B4E920F-2EBD-ACB0-C180-5303BE03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59CC9A8-C7B0-6176-B261-C873B690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D4-0293-42EA-8FD7-012408019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83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358A2-4466-B344-87C7-BBAE820E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7B9D36-DED4-E616-A6B2-15D409409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F8987F-0CB0-6267-10B8-7D930782D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1CB4D2-E49E-B544-01CA-CED07AC4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3B8-71F9-433F-A40F-C29A42DB6A4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1C25DE-5D07-F603-A08D-F382D0C5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E86C50-84AF-C4DB-202B-54E4D391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D4-0293-42EA-8FD7-012408019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2F1282-5005-9C24-E1C3-5105F7CB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0358E6B-01C1-D0D4-873F-FD4C8F4B4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0FB70A-83A1-9F82-6C11-A46F2B6E0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831186-C456-4EFA-5B41-4A615D4D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3B8-71F9-433F-A40F-C29A42DB6A4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C63F02-EDC2-77B8-BB86-CA60A3BB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43CFFED-4FE1-58A8-2993-1C440EB3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7DD4-0293-42EA-8FD7-012408019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00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1989689-57B9-9818-7D48-A3BF12AB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04342E-1FDB-1F9A-8728-14CBD7B30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74BF36-9B74-8550-263A-F0561726F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03B8-71F9-433F-A40F-C29A42DB6A4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693D89-286F-1EAE-A38E-C58792176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E21253-4745-AD12-31FD-297251955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7DD4-0293-42EA-8FD7-012408019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52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owosadecki.pl/pl/zawyja-syreny-alarmowe-na-terenie-calego-powiatu-nowosadeckiego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poradnikbezpieczenstwa" TargetMode="External"/><Relationship Id="rId2" Type="http://schemas.openxmlformats.org/officeDocument/2006/relationships/hyperlink" Target="http://gdziesieukryc.pl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dziesieukryc.pl/?lat=49.44020&amp;lng=20.7140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28E8978-0C72-7506-071D-3F317A62D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37" y="558115"/>
            <a:ext cx="8295836" cy="55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964301C-98D6-2DE0-4484-8C4AFBED2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74" y="717648"/>
            <a:ext cx="10942081" cy="57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49F52D6-11FC-B6B2-5F06-FE44006EF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17" y="834270"/>
            <a:ext cx="10582406" cy="553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89106B2-CF65-E920-9906-48C799369344}"/>
              </a:ext>
            </a:extLst>
          </p:cNvPr>
          <p:cNvSpPr txBox="1"/>
          <p:nvPr/>
        </p:nvSpPr>
        <p:spPr>
          <a:xfrm>
            <a:off x="813732" y="209725"/>
            <a:ext cx="10763074" cy="6343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ewakuacji na wypadek ochrony ludności 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obrony cywilnej w Szkole Podstawowej 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 algn="ctr" fontAlgn="base">
              <a:lnSpc>
                <a:spcPct val="107000"/>
              </a:lnSpc>
              <a:spcAft>
                <a:spcPts val="800"/>
              </a:spcAft>
              <a:buNone/>
              <a:tabLst>
                <a:tab pos="540385" algn="l"/>
              </a:tabLst>
            </a:pPr>
            <a:r>
              <a:rPr lang="pl-PL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Głębokiem</a:t>
            </a:r>
            <a:endParaRPr lang="pl-PL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7625" marR="47625" algn="ctr" fontAlgn="base">
              <a:lnSpc>
                <a:spcPct val="107000"/>
              </a:lnSpc>
              <a:spcAft>
                <a:spcPts val="800"/>
              </a:spcAft>
              <a:buNone/>
              <a:tabLst>
                <a:tab pos="540385" algn="l"/>
              </a:tabLst>
            </a:pPr>
            <a:r>
              <a:rPr lang="pl-PL" sz="1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PODSTAWA PRAWNA EWAKUACJI</a:t>
            </a:r>
            <a:r>
              <a:rPr lang="pl-PL" sz="12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540385" algn="l"/>
              </a:tabLst>
            </a:pPr>
            <a:r>
              <a:rPr lang="pl-PL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USTAWA</a:t>
            </a:r>
            <a:endParaRPr lang="pl-PL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buNone/>
              <a:tabLst>
                <a:tab pos="540385" algn="l"/>
              </a:tabLst>
            </a:pPr>
            <a:r>
              <a:rPr lang="pl-P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 dnia 5 grudnia 2024 r.</a:t>
            </a:r>
            <a:endParaRPr lang="pl-PL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  <a:buNone/>
              <a:tabLst>
                <a:tab pos="540385" algn="l"/>
              </a:tabLst>
            </a:pPr>
            <a:r>
              <a:rPr lang="pl-PL" sz="12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ochronie ludności i obronie cywilnej</a:t>
            </a:r>
            <a:r>
              <a:rPr lang="pl-PL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l-PL" sz="12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  <a:tabLst>
                <a:tab pos="540385" algn="l"/>
              </a:tabLst>
            </a:pPr>
            <a:r>
              <a:rPr lang="pl-PL" sz="12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u="sng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Przydział obowiązków i organizacja działania podczas ewakuacji w szkole</a:t>
            </a:r>
            <a:r>
              <a:rPr lang="pl-PL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Dyrektor szkoły</a:t>
            </a:r>
            <a:endParaRPr lang="pl-P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Podejmuje decyzję o ewakuacji.</a:t>
            </a:r>
            <a:endParaRPr lang="pl-PL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Nakazuje ogłoszenie alarmu i powiadomienie specjalistycznych służb ratowniczych.</a:t>
            </a:r>
            <a:endParaRPr lang="pl-PL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Organizuje i kieruje akcją ratowniczą (ewakuacją).</a:t>
            </a:r>
            <a:endParaRPr lang="pl-PL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Określa miejsce ewakuacji ludzi i ewakuowanego mienia.</a:t>
            </a:r>
            <a:endParaRPr lang="pl-PL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Nakazuje uruchomienie elementów zabezpieczenia procesu ewakuacji, w szczególności: otwarcie wyjść ewakuacyjnych, ochronę dokumentacji szkoły, wyłączenie zasilania instalacji elektrycznej.</a:t>
            </a:r>
            <a:endParaRPr lang="pl-PL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Współdziała ze specjalistycznymi służbami ratowniczymi.</a:t>
            </a:r>
            <a:endParaRPr lang="pl-PL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9BC391E-EB2E-00E9-F8EB-03426C3F17CF}"/>
              </a:ext>
            </a:extLst>
          </p:cNvPr>
          <p:cNvSpPr txBox="1"/>
          <p:nvPr/>
        </p:nvSpPr>
        <p:spPr>
          <a:xfrm>
            <a:off x="360727" y="256863"/>
            <a:ext cx="11585196" cy="516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Sekretariat szkoły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Zgodnie z decyzją Dyrektora szkoły.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Alarmuje niezwłocznie osoby będące w obiekcie szkoły i strefie zagrożenia.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Powiadamia </a:t>
            </a:r>
            <a:r>
              <a:rPr lang="pl-PL" sz="1800" kern="0" dirty="0" smtClean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konserwatora </a:t>
            </a: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personel pomocniczy szkoły.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Nadzoruje zabezpieczenie (ewakuację) ważnego mienia, dokumentów, urządzeń, </a:t>
            </a:r>
            <a:r>
              <a:rPr lang="pl-PL" sz="1800" kern="0" dirty="0" smtClean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pieczęci (sejf) </a:t>
            </a: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itp.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Konserwator</a:t>
            </a: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Wyłącza główne zasilanie elektryczne obiektu i składa meldunek o wykonaniu zadania kierującemu ewakuacją.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Personel techniczny (woźne, sprzątaczki)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Wstrzymuje wejście na teren szkoły.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Otwiera pozostałe drzwi ewakuacyjne szkoły.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493916A-B18A-AD00-C5D4-9DB1A385CD38}"/>
              </a:ext>
            </a:extLst>
          </p:cNvPr>
          <p:cNvSpPr txBox="1"/>
          <p:nvPr/>
        </p:nvSpPr>
        <p:spPr>
          <a:xfrm>
            <a:off x="444616" y="1405694"/>
            <a:ext cx="11613159" cy="4946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Nauczyciele</a:t>
            </a: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Odpowiadają za bezpieczeństwo uczniów, z którymi mają lekcję w momencie wszczęcia  alarmu. Nie oddalają się od swojej grupy pod żadnym pozorem i są bezwzględni  w egzekwowaniu posłuchu i dyscypliny.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Przez chwilę – oczekują przy uchylonych drzwiach klasowych  na przekazywaną sygnałem alarmowym informację  o rodzaju i miejscu zagrożenia.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Nakazują uczniom pozostawienie wszystkich rzeczy osobistych w klasie (teczki, zeszyty).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Dokonują przeliczenia uczniów przed opuszczeniem klasy i wyprowadzają ich parami na miejsce ewakuacji zabierając tylko dziennik lekcyjny (laptop)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wyznaczonym miejscu ewakuacji ponownie sprawdzają obecność uczniów, po czym niezwłocznie przekazują informacje o stanie osobowym uczniów Dyrektorowi Szkoły – o wszelkich różnicach powiadamiają kierującego ewakuacją.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Nauczyciele przebywający w pokoju nauczycielskim, którzy nie mają lekcji zabierają pozostałe dzienniki lekcyjne, przechodzą w kierunku poszczególnych wyjść ewakuacyjnych i pomagają  w akcji ewakuacyjnej.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79ABF31-F315-6EAB-CDC4-9F9A8CA5DFA5}"/>
              </a:ext>
            </a:extLst>
          </p:cNvPr>
          <p:cNvSpPr txBox="1"/>
          <p:nvPr/>
        </p:nvSpPr>
        <p:spPr>
          <a:xfrm>
            <a:off x="978715" y="1575028"/>
            <a:ext cx="10234569" cy="3555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Uczniowie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Każdy uczeń przebywający w klasie na zajęciach lekcyjnych, po usłyszeniu alarmu ewakuacyjnego powinien bezwzględnie dostosować się do poleceń nauczyciela, w tym: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ustawić się w sposób uporządkowany (dwuszereg) w kierunku wyjścia z klasy,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polecenie nauczyciela, bez paniki, żwawym krokiem (nie biegiem) w sposób uporządkowany udać się do wyjścia ewakuacyjnego,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niezwłocznie zgłaszać nauczycielowi o przypadkach szczególnych, np.: przekazać znane informacje o uczniach przebywających poza klasą (np. w toalecie), zgłaszać natychmiastowo przypadki zasłabnięcia, omdlenia itp.,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 wyjściu z obiektu szkoły ustawiać się w uporządkowanym szyku w miejscu ewakuacji.</a:t>
            </a:r>
            <a:endParaRPr lang="pl-PL" sz="1600" kern="100" dirty="0">
              <a:solidFill>
                <a:srgbClr val="1B1B1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9DACB33-ADEC-4F23-322F-7D8E9C52B27D}"/>
              </a:ext>
            </a:extLst>
          </p:cNvPr>
          <p:cNvSpPr txBox="1"/>
          <p:nvPr/>
        </p:nvSpPr>
        <p:spPr>
          <a:xfrm>
            <a:off x="687896" y="1356843"/>
            <a:ext cx="10335237" cy="296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Podstawowe zasady ewakuacji osób i mienia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        Podstawowym obowiązkiem wszystkich osób przebywających w budynku w przypadku powstania zagrożenia, jest współpraca oraz bezwzględne podporządkowanie się poleceniom kierującego akcją ratowniczą. Osoby nie biorące udziału w akcji ratowniczej powinny ewakuować się najkrótszą oznakowaną drogą ewakuacyjną poza strefę objętą pożarem lub na zewnątrz budynku. 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200"/>
              </a:spcAft>
              <a:buNone/>
            </a:pPr>
            <a:r>
              <a:rPr lang="pl-PL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ct val="107000"/>
              </a:lnSpc>
              <a:spcAft>
                <a:spcPts val="1200"/>
              </a:spcAft>
              <a:buNone/>
            </a:pPr>
            <a:r>
              <a:rPr lang="pl-PL" sz="1800" kern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Dyrektor Szkoły 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ct val="107000"/>
              </a:lnSpc>
              <a:spcAft>
                <a:spcPts val="1200"/>
              </a:spcAft>
              <a:buNone/>
            </a:pPr>
            <a:r>
              <a:rPr lang="pl-PL" kern="0" dirty="0" smtClean="0">
                <a:solidFill>
                  <a:srgbClr val="1B1B1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Joanna </a:t>
            </a:r>
            <a:r>
              <a:rPr lang="pl-PL" kern="0" dirty="0" err="1" smtClean="0">
                <a:solidFill>
                  <a:srgbClr val="1B1B1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Jamrozowicz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9318D6-21F9-8815-0FAE-3DF531DD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400" u="sng" dirty="0">
                <a:hlinkClick r:id="rId2"/>
              </a:rPr>
              <a:t>https://nowosadecki.pl/pl/zawyja-syreny-alarmowe-na-terenie-calego-powiatu-nowosadeckiego</a:t>
            </a:r>
            <a:r>
              <a:rPr lang="pl-PL" sz="1400" dirty="0"/>
              <a:t>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800" b="1" dirty="0">
                <a:solidFill>
                  <a:srgbClr val="FF0000"/>
                </a:solidFill>
              </a:rPr>
              <a:t>Zawyją syreny alarmowe na terenie całego powiatu nowosądeckiego – spokojnie będą to tylko ćwiczenia!</a:t>
            </a:r>
            <a:br>
              <a:rPr lang="pl-PL" sz="1800" b="1" dirty="0">
                <a:solidFill>
                  <a:srgbClr val="FF0000"/>
                </a:solidFill>
              </a:rPr>
            </a:br>
            <a:r>
              <a:rPr lang="pl-PL" sz="1800" b="1" dirty="0">
                <a:solidFill>
                  <a:srgbClr val="FF0000"/>
                </a:solidFill>
              </a:rPr>
              <a:t/>
            </a:r>
            <a:br>
              <a:rPr lang="pl-PL" sz="1800" b="1" dirty="0">
                <a:solidFill>
                  <a:srgbClr val="FF0000"/>
                </a:solidFill>
              </a:rPr>
            </a:br>
            <a:r>
              <a:rPr lang="pl-PL" sz="1400" dirty="0"/>
              <a:t>14 kwietnia 2026 r.</a:t>
            </a:r>
            <a:br>
              <a:rPr lang="pl-PL" sz="1400" dirty="0"/>
            </a:br>
            <a:endParaRPr lang="pl-PL" sz="1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5DB603-FDA0-7532-D6A6-41DE5D9CE4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b="1" dirty="0"/>
              <a:t>Trwają przygotowania do ćwiczeń z zakresu ochrony ludności i obrony cywilnej „Uważni na dźwięk 2026!”, które odbędą się 21 kwietnia. W tym dniu w całym powiecie nowosądeckim zawyją syreny alarmowe, a w wybranych szkołach młodzież przećwiczy ewakuację. Celem ćwiczeń będzie sprawdzenie funkcjonowania Systemu Wykrywania, Ostrzegania i Alarmowania.</a:t>
            </a:r>
            <a:endParaRPr lang="pl-PL" dirty="0"/>
          </a:p>
          <a:p>
            <a:r>
              <a:rPr lang="pl-PL" dirty="0"/>
              <a:t>W Starostwie Powiatowym odbyło się spotkanie organizacyjne przedstawicieli gmin, Państwowej Straży Pożarnej z pracownikami Powiatowego Centrum Zarządzania Kryzysowego. Obecni byli </a:t>
            </a:r>
            <a:r>
              <a:rPr lang="pl-PL" dirty="0" err="1"/>
              <a:t>m.in.zastępca</a:t>
            </a:r>
            <a:r>
              <a:rPr lang="pl-PL" dirty="0"/>
              <a:t> Komendanta Miejskiego PSP bryg. Konrad Gurgul, radny powiatowy Janusz </a:t>
            </a:r>
            <a:r>
              <a:rPr lang="pl-PL" dirty="0" err="1"/>
              <a:t>Cabak</a:t>
            </a:r>
            <a:r>
              <a:rPr lang="pl-PL" dirty="0"/>
              <a:t> oraz zastępca dyrektora Wydziału Edukacji, Kultury i Sportu Stanisław Banach. </a:t>
            </a:r>
          </a:p>
          <a:p>
            <a:r>
              <a:rPr lang="pl-PL" dirty="0"/>
              <a:t>Podczas ćwiczeń 21 kwietnia sprawdzone zostanie funkcjonowanie 85 syren alarmowych, które znajdują się na remizach Ochotniczych Straży Pożarnych. Syreny zostaną uruchomione z poziomu Stanowiska Kierowania Komendanta Miejskiego Państwowej Straży Pożarnej w Nowym Sączu. Ocenie zostanie poddane również działanie przekazywania informacji poprzez m.in. Regionalny System Ostrzegania (RSO) i Alert RCB.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6A7250-EDE0-F4AE-2AC4-0CA56BF24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325" y="1801429"/>
            <a:ext cx="5181600" cy="4351338"/>
          </a:xfrm>
        </p:spPr>
        <p:txBody>
          <a:bodyPr>
            <a:normAutofit fontScale="55000" lnSpcReduction="20000"/>
          </a:bodyPr>
          <a:lstStyle/>
          <a:p>
            <a:r>
              <a:rPr lang="pl-PL" sz="3300" b="1" u="sng" dirty="0">
                <a:solidFill>
                  <a:srgbClr val="7030A0"/>
                </a:solidFill>
              </a:rPr>
              <a:t>Do ćwiczeń zostaną zaangażowane jednostki Ochotniczych Straży Pożarnych, które aplikacyjnie, w momencie  uruchomienia sygnału alarmowego będą miały za zadanie przekazanie poprzez megafony na samochodach ratowniczych informacji dla mieszkańców o zagrożeniu. Do dyrektorów szkół zostaną wysłane SMS-y o rozpoczęciu ćwiczeń, a następnie odbędzie się ewakuacja młodzieży</a:t>
            </a:r>
            <a:r>
              <a:rPr lang="pl-PL" sz="3300" b="1" dirty="0">
                <a:solidFill>
                  <a:srgbClr val="7030A0"/>
                </a:solidFill>
              </a:rPr>
              <a:t>.</a:t>
            </a:r>
            <a:endParaRPr lang="pl-PL" sz="3300" dirty="0">
              <a:solidFill>
                <a:srgbClr val="7030A0"/>
              </a:solidFill>
            </a:endParaRPr>
          </a:p>
          <a:p>
            <a:r>
              <a:rPr lang="pl-PL" sz="3300" b="1" dirty="0">
                <a:solidFill>
                  <a:srgbClr val="7030A0"/>
                </a:solidFill>
              </a:rPr>
              <a:t> </a:t>
            </a:r>
            <a:endParaRPr lang="pl-PL" sz="3300" dirty="0">
              <a:solidFill>
                <a:srgbClr val="7030A0"/>
              </a:solidFill>
            </a:endParaRPr>
          </a:p>
          <a:p>
            <a:r>
              <a:rPr lang="pl-PL" sz="3300" b="1" dirty="0">
                <a:solidFill>
                  <a:srgbClr val="7030A0"/>
                </a:solidFill>
              </a:rPr>
              <a:t>Przypominamy! Sygnał alarmowy o wystąpieniu zagrożenia to 3 minutowy modulowany dźwięk, a odwołanie alarmu (koniec zagrożenia) to 3 minutowy dźwięk ciągły. </a:t>
            </a:r>
            <a:endParaRPr lang="pl-PL" sz="3300" dirty="0">
              <a:solidFill>
                <a:srgbClr val="7030A0"/>
              </a:solidFill>
            </a:endParaRPr>
          </a:p>
          <a:p>
            <a:r>
              <a:rPr lang="pl-PL" sz="3300" dirty="0">
                <a:solidFill>
                  <a:srgbClr val="7030A0"/>
                </a:solidFill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9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B083D18-4928-72B3-01E4-5E179BDD91AF}"/>
              </a:ext>
            </a:extLst>
          </p:cNvPr>
          <p:cNvSpPr txBox="1"/>
          <p:nvPr/>
        </p:nvSpPr>
        <p:spPr>
          <a:xfrm>
            <a:off x="2508307" y="343949"/>
            <a:ext cx="654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dotyczy : </a:t>
            </a:r>
            <a:r>
              <a:rPr lang="pl-PL" b="1" dirty="0">
                <a:solidFill>
                  <a:srgbClr val="FF0000"/>
                </a:solidFill>
              </a:rPr>
              <a:t>ćwiczeń  z zakresu ochrony ludności i obrony cywilnej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8F518B2-63A0-4989-23AA-9D201EAC20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2445" r="184" b="3303"/>
          <a:stretch>
            <a:fillRect/>
          </a:stretch>
        </p:blipFill>
        <p:spPr>
          <a:xfrm rot="5400000">
            <a:off x="2722789" y="1713507"/>
            <a:ext cx="5474403" cy="38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65172DC-50AB-CA9B-FC2C-2C3DC348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27" y="612227"/>
            <a:ext cx="8202010" cy="54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E1796B5-DD61-AFAE-DE74-ED9B815B6DA9}"/>
              </a:ext>
            </a:extLst>
          </p:cNvPr>
          <p:cNvSpPr txBox="1"/>
          <p:nvPr/>
        </p:nvSpPr>
        <p:spPr>
          <a:xfrm>
            <a:off x="2385848" y="346841"/>
            <a:ext cx="7672552" cy="4704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pl-PL" sz="3600" b="1" i="1" kern="1800" spc="-15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Ćwiczenia z zakresu ochrony ludności i obrony cywilnej 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36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pl-PL" sz="2000" kern="1800" spc="-15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18.04.2026 r.</a:t>
            </a:r>
            <a:r>
              <a:rPr lang="pl-PL" sz="2000" kern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800"/>
              </a:spcAft>
              <a:buNone/>
            </a:pPr>
            <a:r>
              <a:rPr lang="pl-PL" sz="1800" kern="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dniu </a:t>
            </a:r>
            <a:r>
              <a:rPr lang="pl-PL" sz="1800" b="1" kern="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 kwietnia 2026 r. (wtorek)</a:t>
            </a:r>
            <a:r>
              <a:rPr lang="pl-PL" sz="1800" kern="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w godzinach </a:t>
            </a:r>
            <a:r>
              <a:rPr lang="pl-PL" sz="1800" b="1" kern="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10:00–12:00</a:t>
            </a:r>
            <a:r>
              <a:rPr lang="pl-PL" sz="1800" kern="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na terenie powiatu nowosądeckiego odbędą się ćwiczenia z zakresu ochrony ludności i obrony cywilnej.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800"/>
              </a:spcAft>
              <a:buNone/>
            </a:pPr>
            <a:r>
              <a:rPr lang="pl-PL" sz="1800" kern="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ramach ćwiczeń planowane jest </a:t>
            </a:r>
            <a:r>
              <a:rPr lang="pl-PL" sz="1800" b="1" kern="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uruchomienie syren alarmowych</a:t>
            </a:r>
            <a:r>
              <a:rPr lang="pl-PL" sz="1800" kern="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w celu sprawdzenia systemu ostrzegania.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800"/>
              </a:spcAft>
              <a:buNone/>
            </a:pPr>
            <a:r>
              <a:rPr lang="pl-PL" sz="1800" kern="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naszej szkole zostanie przeprowadzona </a:t>
            </a:r>
            <a:r>
              <a:rPr lang="pl-PL" sz="1800" b="1" kern="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próbna ewakuacja</a:t>
            </a:r>
            <a:r>
              <a:rPr lang="pl-PL" sz="1800" kern="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do wyznaczonych miejsc bezpiecznych oraz krótkie przypomnienie zasad zachowania w sytuacjach zagrożenia.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30"/>
              </a:lnSpc>
              <a:spcAft>
                <a:spcPts val="1875"/>
              </a:spcAft>
              <a:buNone/>
            </a:pPr>
            <a:r>
              <a:rPr lang="pl-PL" sz="1800" kern="0" dirty="0">
                <a:solidFill>
                  <a:srgbClr val="1313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Prosimy o zachowanie spokoju – są to wyłącznie działania szkoleniowe.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525983-CD94-F5EE-33E1-857C4B02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F5DC09-8D5D-83A1-0A22-DEC7E1E8A2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pl-PL" b="1" dirty="0"/>
              <a:t>„Gdzie się ukryć” – praktyczne narzędzie zwiększające bezpieczeństwo obywateli</a:t>
            </a:r>
            <a:endParaRPr lang="pl-PL" dirty="0"/>
          </a:p>
          <a:p>
            <a:pPr fontAlgn="base"/>
            <a:r>
              <a:rPr lang="pl-PL" dirty="0"/>
              <a:t>„Gdzie się ukryć” to </a:t>
            </a:r>
            <a:r>
              <a:rPr lang="pl-PL" b="1" dirty="0"/>
              <a:t>nowoczesne i przyjazne narzędzie,</a:t>
            </a:r>
            <a:r>
              <a:rPr lang="pl-PL" dirty="0"/>
              <a:t> które może posiadać każdy obywatel. Zostało zaprojektowana z myślą </a:t>
            </a:r>
            <a:r>
              <a:rPr lang="pl-PL" b="1" dirty="0"/>
              <a:t>o prostocie i skuteczności:</a:t>
            </a:r>
            <a:r>
              <a:rPr lang="pl-PL" dirty="0"/>
              <a:t> wystarczy telefon komórkowy typu smartfon by w sytuacji nagłego zagrożenia – np. bardzo silnego wiatru czy potencjalnych zagrożenie środkami napadu powietrznego – </a:t>
            </a:r>
            <a:r>
              <a:rPr lang="pl-PL" b="1" dirty="0"/>
              <a:t>szybko odnaleźć najbliższe Punkty Schronienia (PS)</a:t>
            </a:r>
            <a:r>
              <a:rPr lang="pl-PL" dirty="0"/>
              <a:t> oraz uruchomić nawigację na mapie. Co ważne, po wcześniejszym pobraniu danych aplikacja </a:t>
            </a:r>
            <a:r>
              <a:rPr lang="pl-PL" b="1" dirty="0"/>
              <a:t>działa również w trybie offline.</a:t>
            </a:r>
            <a:endParaRPr lang="pl-PL" dirty="0"/>
          </a:p>
          <a:p>
            <a:pPr fontAlgn="base"/>
            <a:r>
              <a:rPr lang="pl-PL" dirty="0"/>
              <a:t> </a:t>
            </a:r>
          </a:p>
          <a:p>
            <a:pPr fontAlgn="base"/>
            <a:r>
              <a:rPr lang="pl-PL" b="1" dirty="0"/>
              <a:t>Czym jest „Gdzie się ukryć” i czym są Punkty Schronienia?</a:t>
            </a:r>
            <a:endParaRPr lang="pl-PL" dirty="0"/>
          </a:p>
          <a:p>
            <a:pPr fontAlgn="base"/>
            <a:r>
              <a:rPr lang="pl-PL" dirty="0"/>
              <a:t>„Gdzie się ukryć” zawiera informacje o </a:t>
            </a:r>
            <a:r>
              <a:rPr lang="pl-PL" b="1" dirty="0"/>
              <a:t>miejscach przydatnych do tymczasowego schronienia ludności.</a:t>
            </a:r>
            <a:r>
              <a:rPr lang="pl-PL" dirty="0"/>
              <a:t> Punkty Schronienia – to istniejące obiekty budowlane lub ich części, które podnoszą bezpieczeństwo w chwili zagrożenia. Takie jak przejścia podziemne, tunele, stacje metra, garaże podziemne i inne podobne miejsca. Nie są to nowe budowle – </a:t>
            </a:r>
            <a:r>
              <a:rPr lang="pl-PL" b="1" dirty="0"/>
              <a:t>aplikacja wykorzystuje infrastrukturę, która już istnieje.</a:t>
            </a:r>
            <a:endParaRPr lang="pl-PL" dirty="0"/>
          </a:p>
          <a:p>
            <a:pPr fontAlgn="base"/>
            <a:r>
              <a:rPr lang="pl-PL" dirty="0"/>
              <a:t>Aplikacja nie pokazuje schronów - czyli obiektów o najwyższej kategorii ochronnej. PSP wspólnie przedstawicielami nadzoru budowlanego sprawdza obiekty uznawane za budowle ochronne, funkcjonujące przed wejściem w życie ustawy o ochronie ludności i obronie cywilnej. </a:t>
            </a:r>
            <a:r>
              <a:rPr lang="pl-PL" b="1" dirty="0"/>
              <a:t>W Polsce wytypowano ok. 2 tys. obiektów, które będą dostosowywane do wymagań najwyższej kategorii ochronnej (takich jak: schrony, ukrycia, miejsca doraźnego schronienia).</a:t>
            </a:r>
            <a:r>
              <a:rPr lang="pl-PL" dirty="0"/>
              <a:t> To proces, który trwa.</a:t>
            </a:r>
            <a:br>
              <a:rPr lang="pl-PL" dirty="0"/>
            </a:br>
            <a:r>
              <a:rPr lang="pl-PL" dirty="0"/>
              <a:t>Obecnie w rejestrze (aplikacji) znajduje się około 70 tys. obiektów - punktów schronienia (obiektów bez potrzeby dostosowania), po przeprowadzonym rozpoznaniu. Liczba ta może się zmieniać w toku weryfikacji oraz dalszego wprowadzania informacji przez upoważnione organy i podmioty ochrony ludności.</a:t>
            </a:r>
          </a:p>
          <a:p>
            <a:pPr fontAlgn="base"/>
            <a:r>
              <a:rPr lang="pl-PL" dirty="0"/>
              <a:t> 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3002FCD-8174-EB44-D114-5D8F85AE2E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pl-PL" b="1" dirty="0"/>
              <a:t>Jak to działa dla obywatela?</a:t>
            </a:r>
            <a:endParaRPr lang="pl-PL" dirty="0"/>
          </a:p>
          <a:p>
            <a:pPr fontAlgn="base"/>
            <a:r>
              <a:rPr lang="pl-PL" b="1" dirty="0"/>
              <a:t>Dostęp:</a:t>
            </a:r>
            <a:r>
              <a:rPr lang="pl-PL" dirty="0"/>
              <a:t> przez Internet (strona/aplikacja) oraz offline (podstawowe dane zapisane w telefonie po pobraniu paczki gminy).</a:t>
            </a:r>
          </a:p>
          <a:p>
            <a:pPr fontAlgn="base"/>
            <a:r>
              <a:rPr lang="pl-PL" b="1" dirty="0"/>
              <a:t>Prosty schemat:</a:t>
            </a:r>
            <a:r>
              <a:rPr lang="pl-PL" dirty="0"/>
              <a:t> Znajdź najbliższe miejsce → zobacz na mapie → włącz prowadzenie.</a:t>
            </a:r>
          </a:p>
          <a:p>
            <a:pPr fontAlgn="base"/>
            <a:r>
              <a:rPr lang="pl-PL" b="1" dirty="0"/>
              <a:t>Zrozumiałe komunikaty</a:t>
            </a:r>
            <a:r>
              <a:rPr lang="pl-PL" dirty="0"/>
              <a:t> ułatwiają szybkie dotarcie do PS.</a:t>
            </a:r>
          </a:p>
          <a:p>
            <a:pPr fontAlgn="base"/>
            <a:r>
              <a:rPr lang="pl-PL" dirty="0"/>
              <a:t> </a:t>
            </a:r>
          </a:p>
          <a:p>
            <a:pPr fontAlgn="base"/>
            <a:r>
              <a:rPr lang="pl-PL" b="1" dirty="0"/>
              <a:t>Stały rozwój i otwartość na opinie</a:t>
            </a:r>
            <a:endParaRPr lang="pl-PL" dirty="0"/>
          </a:p>
          <a:p>
            <a:pPr fontAlgn="base"/>
            <a:r>
              <a:rPr lang="pl-PL" dirty="0"/>
              <a:t>Aplikacja będzie </a:t>
            </a:r>
            <a:r>
              <a:rPr lang="pl-PL" b="1" dirty="0"/>
              <a:t>stale rozwijana</a:t>
            </a:r>
            <a:r>
              <a:rPr lang="pl-PL" dirty="0"/>
              <a:t> – planowane są nowe funkcje i jeszcze lepszy dostęp do aktualnych informacji. Zachęcamy do przekazywania </a:t>
            </a:r>
            <a:r>
              <a:rPr lang="pl-PL" b="1" dirty="0"/>
              <a:t>opinii i sugestii</a:t>
            </a:r>
            <a:r>
              <a:rPr lang="pl-PL" dirty="0"/>
              <a:t>, które pomogą dopasowywać narzędzie do realnych potrzeb mieszkańców.</a:t>
            </a:r>
          </a:p>
          <a:p>
            <a:pPr fontAlgn="base"/>
            <a:r>
              <a:rPr lang="pl-PL" dirty="0"/>
              <a:t> </a:t>
            </a:r>
          </a:p>
          <a:p>
            <a:pPr fontAlgn="base"/>
            <a:r>
              <a:rPr lang="pl-PL" b="1" dirty="0"/>
              <a:t>Pobierz i skonfiguruj</a:t>
            </a:r>
            <a:endParaRPr lang="pl-PL" dirty="0"/>
          </a:p>
          <a:p>
            <a:pPr fontAlgn="base"/>
            <a:r>
              <a:rPr lang="pl-PL" dirty="0"/>
              <a:t>Dostęp jest bezpłatny. Już teraz zachęcamy do odwiedzenia strony: </a:t>
            </a:r>
            <a:r>
              <a:rPr lang="pl-PL" b="1" u="sng" dirty="0">
                <a:hlinkClick r:id="rId2"/>
              </a:rPr>
              <a:t>gdziesieukryc.pl</a:t>
            </a:r>
            <a:r>
              <a:rPr lang="pl-PL" b="1" dirty="0"/>
              <a:t>.</a:t>
            </a:r>
            <a:r>
              <a:rPr lang="pl-PL" dirty="0"/>
              <a:t> W kolejnych tygodniach </a:t>
            </a:r>
            <a:r>
              <a:rPr lang="pl-PL" b="1" dirty="0"/>
              <a:t>będzie dostępna także w sklepach aplikacyjnych.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</a:p>
          <a:p>
            <a:pPr fontAlgn="base"/>
            <a:r>
              <a:rPr lang="pl-PL" b="1" dirty="0"/>
              <a:t>Materiały</a:t>
            </a:r>
          </a:p>
          <a:p>
            <a:r>
              <a:rPr lang="pl-PL" u="sng" dirty="0">
                <a:hlinkClick r:id="rId3"/>
              </a:rPr>
              <a:t>PORADNIK BEZPIECZEŃSTWA - PRZECZYTAJ, PRZEĆWICZ I PODAJ DALEJ</a:t>
            </a:r>
            <a:endParaRPr lang="pl-PL" dirty="0"/>
          </a:p>
        </p:txBody>
      </p:sp>
      <p:pic>
        <p:nvPicPr>
          <p:cNvPr id="5" name="Picture 2" descr="Nowa aplikacja &quot;Gdzie się ukryć&quot; - punktu schronienia">
            <a:extLst>
              <a:ext uri="{FF2B5EF4-FFF2-40B4-BE49-F238E27FC236}">
                <a16:creationId xmlns:a16="http://schemas.microsoft.com/office/drawing/2014/main" id="{C30BC2F4-957E-9C80-B1A0-01682EB16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41" y="365125"/>
            <a:ext cx="3846785" cy="11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3"/>
            <a:ext cx="11547987" cy="64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8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E9C10AB-7716-5E60-713E-9A66A50F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98" y="872359"/>
            <a:ext cx="9592460" cy="508700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1BF92DB-9E51-C31E-7332-F43C928AF00B}"/>
              </a:ext>
            </a:extLst>
          </p:cNvPr>
          <p:cNvSpPr txBox="1"/>
          <p:nvPr/>
        </p:nvSpPr>
        <p:spPr>
          <a:xfrm>
            <a:off x="1513490" y="315310"/>
            <a:ext cx="737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>
                <a:hlinkClick r:id="rId3"/>
              </a:rPr>
              <a:t>https://gdziesieukryc.pl/?lat=49.44020&amp;lng=20.71403</a:t>
            </a:r>
            <a:r>
              <a:rPr lang="pl-P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91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265646B-947A-BD68-ED7A-09E29048A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21" y="777765"/>
            <a:ext cx="10246172" cy="55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1331</Words>
  <Application>Microsoft Office PowerPoint</Application>
  <PresentationFormat>Panoramiczny</PresentationFormat>
  <Paragraphs>85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Motyw pakietu Office</vt:lpstr>
      <vt:lpstr>Prezentacja programu PowerPoint</vt:lpstr>
      <vt:lpstr>https://nowosadecki.pl/pl/zawyja-syreny-alarmowe-na-terenie-calego-powiatu-nowosadeckiego   Zawyją syreny alarmowe na terenie całego powiatu nowosądeckiego – spokojnie będą to tylko ćwiczenia!  14 kwietnia 2026 r.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Katarzyna Ruchała</cp:lastModifiedBy>
  <cp:revision>16</cp:revision>
  <dcterms:created xsi:type="dcterms:W3CDTF">2026-04-19T14:32:30Z</dcterms:created>
  <dcterms:modified xsi:type="dcterms:W3CDTF">2026-04-20T06:31:46Z</dcterms:modified>
</cp:coreProperties>
</file>